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9" r:id="rId23"/>
  </p:sldIdLst>
  <p:sldSz cx="9144000" cy="5143500" type="screen16x9"/>
  <p:notesSz cx="6858000" cy="9144000"/>
  <p:embeddedFontLst>
    <p:embeddedFont>
      <p:font typeface="Lato" panose="020F0502020204030203" pitchFamily="34" charset="0"/>
      <p:regular r:id="rId25"/>
      <p:bold r:id="rId26"/>
      <p:italic r:id="rId27"/>
      <p:boldItalic r:id="rId28"/>
    </p:embeddedFont>
    <p:embeddedFont>
      <p:font typeface="Merriweather" panose="020B0604020202020204" charset="-18"/>
      <p:regular r:id="rId29"/>
      <p:bold r:id="rId30"/>
      <p:italic r:id="rId31"/>
      <p:bold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d9db6f1884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d9db6f1884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d9db6f1884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d9db6f1884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d9db6f1884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d9db6f1884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9db6f188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d9db6f188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d7ad90ecb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d7ad90ecb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9db6f1884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9db6f1884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9db6f1884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d9db6f1884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9db6f1884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d9db6f1884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9db6f1884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d9db6f1884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9db6f1884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9db6f1884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d9db6f1884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d9db6f1884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9db6f1884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d9db6f1884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d9db6f1884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d9db6f1884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d9db6f1884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d9db6f1884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9db6f1884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d9db6f1884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9db6f1884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d9db6f1884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9db6f1884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d9db6f1884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9db6f1884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9db6f1884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9db6f1884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9db6f1884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9db6f1884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d9db6f1884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9db6f1884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9db6f1884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eb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dirty="0"/>
              <a:t>Komputer dla gracza</a:t>
            </a:r>
            <a:br>
              <a:rPr lang="pl" dirty="0"/>
            </a:br>
            <a:r>
              <a:rPr lang="pl" dirty="0"/>
              <a:t>oraz do prac graficznych</a:t>
            </a:r>
            <a:endParaRPr dirty="0"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311700" y="1878552"/>
            <a:ext cx="4242600" cy="16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dirty="0"/>
              <a:t>Radosław Terelak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dirty="0"/>
              <a:t>Jakub Nowak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dirty="0"/>
              <a:t>Alan Popiel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dirty="0"/>
              <a:t>LTK XI Sekcja II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dirty="0"/>
              <a:t>Obudowa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i="1" dirty="0"/>
              <a:t>SilentiumPC Signum SG7</a:t>
            </a:r>
            <a:endParaRPr i="1" dirty="0"/>
          </a:p>
        </p:txBody>
      </p:sp>
      <p:sp>
        <p:nvSpPr>
          <p:cNvPr id="124" name="Google Shape;124;p22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2283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l"/>
              <a:t>Obudowa jest wyposażona w liczne</a:t>
            </a:r>
            <a:br>
              <a:rPr lang="pl"/>
            </a:br>
            <a:r>
              <a:rPr lang="pl"/>
              <a:t>i rozległe otwory wentylacyjne, 4 wentylatory zapewniają ponadprzeciętny poziom wentylacji. W obudowie na panelu przednim jest tzw. panel typu ‘mesh’, który umożliwia generowanie strumienia powietrza chłodzącego kartę graficzną czy procesor.</a:t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52400"/>
            <a:ext cx="415335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Monitor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i="1"/>
              <a:t>Acer Nitro</a:t>
            </a:r>
            <a:endParaRPr i="1"/>
          </a:p>
        </p:txBody>
      </p:sp>
      <p:sp>
        <p:nvSpPr>
          <p:cNvPr id="131" name="Google Shape;131;p23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l"/>
              <a:t>24.5 calowy monitor Acer Nitro XV253QXbmiiprzx oferuje częstotliwość na poziomie </a:t>
            </a:r>
            <a:r>
              <a:rPr lang="pl" b="1"/>
              <a:t>240 Hz</a:t>
            </a:r>
            <a:r>
              <a:rPr lang="pl"/>
              <a:t> co sprawia,</a:t>
            </a:r>
            <a:br>
              <a:rPr lang="pl"/>
            </a:br>
            <a:r>
              <a:rPr lang="pl"/>
              <a:t>że w grach możemy osiągnąć przewagę nad innymi graczami. </a:t>
            </a:r>
            <a:br>
              <a:rPr lang="pl"/>
            </a:br>
            <a:r>
              <a:rPr lang="pl"/>
              <a:t>Monitor jest wyposażony w technologię </a:t>
            </a:r>
            <a:r>
              <a:rPr lang="pl" b="1"/>
              <a:t>HDR </a:t>
            </a:r>
            <a:r>
              <a:rPr lang="pl"/>
              <a:t>oraz posiada czas reakcji na poziomie </a:t>
            </a:r>
            <a:r>
              <a:rPr lang="pl" b="1"/>
              <a:t>0.5ms</a:t>
            </a:r>
            <a:r>
              <a:rPr lang="pl"/>
              <a:t>.</a:t>
            </a:r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1700" y="613403"/>
            <a:ext cx="4419600" cy="3916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Mysz i klawiatura</a:t>
            </a:r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body" idx="1"/>
          </p:nvPr>
        </p:nvSpPr>
        <p:spPr>
          <a:xfrm>
            <a:off x="311700" y="2085975"/>
            <a:ext cx="3127500" cy="26098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dirty="0"/>
              <a:t>Bezprzewodowa mysz </a:t>
            </a:r>
            <a:r>
              <a:rPr lang="pl" b="1" dirty="0"/>
              <a:t>SteelSeries Rival 650 </a:t>
            </a:r>
            <a:r>
              <a:rPr lang="pl" dirty="0"/>
              <a:t>wyposażona w 7 programowalnych przycisków wyposażona w sensor optyczny TrueMove3 zapewnia śledzenie 1:1. Wystarczy </a:t>
            </a:r>
            <a:r>
              <a:rPr lang="pl" b="1" dirty="0"/>
              <a:t>15 minut</a:t>
            </a:r>
            <a:r>
              <a:rPr lang="pl" dirty="0"/>
              <a:t> ładowania,</a:t>
            </a:r>
            <a:br>
              <a:rPr lang="pl" dirty="0"/>
            </a:br>
            <a:r>
              <a:rPr lang="pl" dirty="0"/>
              <a:t>aby zapewnić </a:t>
            </a:r>
            <a:r>
              <a:rPr lang="pl" b="1" dirty="0"/>
              <a:t>10h</a:t>
            </a:r>
            <a:r>
              <a:rPr lang="pl" dirty="0"/>
              <a:t> rozgrywki.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l" b="1" dirty="0"/>
              <a:t>Razer Blackwidow V3</a:t>
            </a:r>
            <a:r>
              <a:rPr lang="pl" dirty="0"/>
              <a:t> to klawiatura mechaniczna z najwyższej półki. Przełączniki </a:t>
            </a:r>
            <a:r>
              <a:rPr lang="pl" b="1" dirty="0"/>
              <a:t>Razer Green</a:t>
            </a:r>
            <a:r>
              <a:rPr lang="pl" dirty="0"/>
              <a:t> posiadają deklarowaną żywotność </a:t>
            </a:r>
            <a:r>
              <a:rPr lang="pl" b="1" dirty="0"/>
              <a:t>60 milionów kliknięć</a:t>
            </a:r>
            <a:r>
              <a:rPr lang="pl" dirty="0"/>
              <a:t>.</a:t>
            </a:r>
            <a:endParaRPr dirty="0"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2600" y="69523"/>
            <a:ext cx="3037550" cy="269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7249" y="2761425"/>
            <a:ext cx="3233601" cy="218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2586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Słuchawki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i="1"/>
              <a:t>SteelSeries Arctis 7</a:t>
            </a:r>
            <a:endParaRPr i="1"/>
          </a:p>
        </p:txBody>
      </p:sp>
      <p:sp>
        <p:nvSpPr>
          <p:cNvPr id="146" name="Google Shape;146;p25"/>
          <p:cNvSpPr txBox="1">
            <a:spLocks noGrp="1"/>
          </p:cNvSpPr>
          <p:nvPr>
            <p:ph type="body" idx="1"/>
          </p:nvPr>
        </p:nvSpPr>
        <p:spPr>
          <a:xfrm>
            <a:off x="311700" y="2081424"/>
            <a:ext cx="3127500" cy="28406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l" dirty="0"/>
              <a:t>Słuchawki bezprzewodowe </a:t>
            </a:r>
            <a:r>
              <a:rPr lang="pl" b="1" dirty="0"/>
              <a:t>SteelSeries Arctis 7</a:t>
            </a:r>
            <a:r>
              <a:rPr lang="pl" dirty="0"/>
              <a:t> są bardzo komfortowe na długie godziny przed komputerem. Materiał na poduszkach pochłania wilgoć i jest wyjątkowo miękki i przyjemny w dotyku oraz zapewnia izolację szumów. Dźwięk przestrzenny </a:t>
            </a:r>
            <a:r>
              <a:rPr lang="pl" b="1" dirty="0"/>
              <a:t>7.1</a:t>
            </a:r>
            <a:r>
              <a:rPr lang="pl" dirty="0"/>
              <a:t> to coś, bez czego na najwyższym poziomie rozgrywek nie da się obejść. Mikrofon ClearCast eliminuje wszystkie dźwięki otoczenia, skupiając się na mowie użytkownika.</a:t>
            </a:r>
            <a:endParaRPr dirty="0"/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9750" y="469538"/>
            <a:ext cx="4204425" cy="42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311700" y="263875"/>
            <a:ext cx="5334900" cy="4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800" dirty="0"/>
              <a:t>Zestawienie cen</a:t>
            </a:r>
            <a:endParaRPr sz="2800" dirty="0"/>
          </a:p>
        </p:txBody>
      </p:sp>
      <p:sp>
        <p:nvSpPr>
          <p:cNvPr id="153" name="Google Shape;153;p26"/>
          <p:cNvSpPr txBox="1">
            <a:spLocks noGrp="1"/>
          </p:cNvSpPr>
          <p:nvPr>
            <p:ph type="body" idx="1"/>
          </p:nvPr>
        </p:nvSpPr>
        <p:spPr>
          <a:xfrm>
            <a:off x="311700" y="695875"/>
            <a:ext cx="6268800" cy="43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dirty="0"/>
              <a:t>Procesor </a:t>
            </a:r>
            <a:r>
              <a:rPr lang="pl" b="1" i="1" dirty="0"/>
              <a:t>Intel Core i7-10700KF </a:t>
            </a:r>
            <a:r>
              <a:rPr lang="pl" dirty="0"/>
              <a:t> - 1400 zł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l" dirty="0"/>
              <a:t>Karta graficzna </a:t>
            </a:r>
            <a:r>
              <a:rPr lang="pl" b="1" i="1" dirty="0"/>
              <a:t>Gigabyte GeForce RTX 2060 OC 6GB GDDR6</a:t>
            </a:r>
            <a:r>
              <a:rPr lang="pl" dirty="0"/>
              <a:t> - 3000 zł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l" dirty="0"/>
              <a:t>Pamięć RAM </a:t>
            </a:r>
            <a:r>
              <a:rPr lang="pl" b="1" i="1" dirty="0"/>
              <a:t>G.Skill Trident Z Neo DDR4 32GB</a:t>
            </a:r>
            <a:r>
              <a:rPr lang="pl" dirty="0"/>
              <a:t> - 970 zł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l" dirty="0"/>
              <a:t>Płyta główna </a:t>
            </a:r>
            <a:r>
              <a:rPr lang="pl" b="1" i="1" dirty="0"/>
              <a:t>ASRock Z490 PRO4 </a:t>
            </a:r>
            <a:r>
              <a:rPr lang="pl" dirty="0"/>
              <a:t>- 680 zł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l" dirty="0"/>
              <a:t>Dysk SSD </a:t>
            </a:r>
            <a:r>
              <a:rPr lang="pl" b="1" i="1" dirty="0"/>
              <a:t>Samsung 980 PRO 1 TB M.2</a:t>
            </a:r>
            <a:r>
              <a:rPr lang="pl" dirty="0"/>
              <a:t> - 1000 zł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l" dirty="0"/>
              <a:t>Zasilacz </a:t>
            </a:r>
            <a:r>
              <a:rPr lang="pl" b="1" i="1" dirty="0"/>
              <a:t>SilentiumPC Supremo FM2 Gold 750W </a:t>
            </a:r>
            <a:r>
              <a:rPr lang="pl" dirty="0"/>
              <a:t>- 420 zł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l" dirty="0"/>
              <a:t>Obudowa </a:t>
            </a:r>
            <a:r>
              <a:rPr lang="pl" b="1" i="1" dirty="0"/>
              <a:t>SilentiumPC Signum SG7V Evo TG ARGB</a:t>
            </a:r>
            <a:r>
              <a:rPr lang="pl" dirty="0"/>
              <a:t> - 430 zł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l" dirty="0"/>
              <a:t>Monitor </a:t>
            </a:r>
            <a:r>
              <a:rPr lang="pl" b="1" i="1" dirty="0"/>
              <a:t>Acer Nitro XV253QXbmiiprzx</a:t>
            </a:r>
            <a:r>
              <a:rPr lang="pl" dirty="0"/>
              <a:t> - 1400 zł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l" dirty="0"/>
              <a:t>Mysz</a:t>
            </a:r>
            <a:r>
              <a:rPr lang="pl" b="1" i="1" dirty="0"/>
              <a:t> Steelseries Rival 650</a:t>
            </a:r>
            <a:r>
              <a:rPr lang="pl" dirty="0"/>
              <a:t> - 500 zł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l" dirty="0"/>
              <a:t>Klawiatura </a:t>
            </a:r>
            <a:r>
              <a:rPr lang="pl" b="1" i="1" dirty="0"/>
              <a:t>Razer Blackwidow V3 Green Switch </a:t>
            </a:r>
            <a:r>
              <a:rPr lang="pl" dirty="0"/>
              <a:t>- 500 zł 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l" dirty="0"/>
              <a:t>Słuchawki </a:t>
            </a:r>
            <a:r>
              <a:rPr lang="pl" b="1" i="1" dirty="0"/>
              <a:t>SteelSeries Arctis 7</a:t>
            </a:r>
            <a:r>
              <a:rPr lang="pl" dirty="0"/>
              <a:t> - 700 zł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l" b="1" dirty="0"/>
              <a:t>SUMA:</a:t>
            </a:r>
            <a:r>
              <a:rPr lang="pl" dirty="0"/>
              <a:t> </a:t>
            </a:r>
            <a:r>
              <a:rPr lang="pl" b="1" i="1" dirty="0"/>
              <a:t>11 000 zł</a:t>
            </a:r>
            <a:endParaRPr b="1" i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dirty="0"/>
              <a:t>Laptop do prac graficznych </a:t>
            </a:r>
            <a:endParaRPr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F268A0E8-8995-4602-B25A-FD6558A8BCF4}"/>
              </a:ext>
            </a:extLst>
          </p:cNvPr>
          <p:cNvSpPr txBox="1"/>
          <p:nvPr/>
        </p:nvSpPr>
        <p:spPr>
          <a:xfrm>
            <a:off x="247405" y="2482629"/>
            <a:ext cx="378881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" sz="3200" b="1" dirty="0">
                <a:solidFill>
                  <a:schemeClr val="tx1"/>
                </a:solidFill>
                <a:latin typeface="Merriweather" panose="020B0604020202020204" charset="-18"/>
              </a:rPr>
              <a:t>Koszt zestawu :       </a:t>
            </a:r>
            <a:r>
              <a:rPr lang="pl-PL" sz="3200" b="1" dirty="0">
                <a:solidFill>
                  <a:schemeClr val="tx1"/>
                </a:solidFill>
                <a:latin typeface="Merriweather" panose="020B0604020202020204" charset="-18"/>
              </a:rPr>
              <a:t>14 000,00 zł</a:t>
            </a:r>
          </a:p>
        </p:txBody>
      </p:sp>
      <p:pic>
        <p:nvPicPr>
          <p:cNvPr id="3" name="Obraz 2" descr="Obraz zawierający tekst&#10;&#10;Opis wygenerowany automatycznie">
            <a:extLst>
              <a:ext uri="{FF2B5EF4-FFF2-40B4-BE49-F238E27FC236}">
                <a16:creationId xmlns:a16="http://schemas.microsoft.com/office/drawing/2014/main" id="{53FC159B-0068-4CC0-8858-1D3BB4E75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148" y="1130639"/>
            <a:ext cx="4455596" cy="35644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>
            <a:spLocks noGrp="1"/>
          </p:cNvSpPr>
          <p:nvPr>
            <p:ph type="title"/>
          </p:nvPr>
        </p:nvSpPr>
        <p:spPr>
          <a:xfrm>
            <a:off x="285573" y="267169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dirty="0"/>
              <a:t>Najważniejsze cechy laptopa :</a:t>
            </a:r>
            <a:br>
              <a:rPr lang="pl" dirty="0"/>
            </a:br>
            <a:br>
              <a:rPr lang="pl" dirty="0"/>
            </a:br>
            <a:r>
              <a:rPr lang="pl-PL" i="1" dirty="0" err="1"/>
              <a:t>Acer</a:t>
            </a:r>
            <a:r>
              <a:rPr lang="pl-PL" i="1" dirty="0"/>
              <a:t> </a:t>
            </a:r>
            <a:r>
              <a:rPr lang="pl-PL" i="1" dirty="0" err="1"/>
              <a:t>ConceptD</a:t>
            </a:r>
            <a:r>
              <a:rPr lang="pl-PL" i="1" dirty="0"/>
              <a:t> 7</a:t>
            </a:r>
            <a:br>
              <a:rPr lang="pl-PL" dirty="0"/>
            </a:br>
            <a:r>
              <a:rPr lang="pl-PL" sz="1000" dirty="0"/>
              <a:t>(dokładny model : CN715-72 || NX.C60EP.001 )</a:t>
            </a:r>
            <a:endParaRPr dirty="0"/>
          </a:p>
        </p:txBody>
      </p:sp>
      <p:sp>
        <p:nvSpPr>
          <p:cNvPr id="165" name="Google Shape;165;p28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l" b="1" dirty="0"/>
              <a:t>Karta graficzna</a:t>
            </a:r>
            <a:r>
              <a:rPr lang="pl" dirty="0"/>
              <a:t> pozwala na szybkie renderowanie przez usprawnienia dla poszczególnych technik.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l-PL" b="1" dirty="0"/>
              <a:t>Waga </a:t>
            </a:r>
            <a:r>
              <a:rPr lang="pl-PL" dirty="0"/>
              <a:t>laptopa to tylko 2,1 kg, ma on również jedynie 17,9mm grubości co razem daje dużą wygodę w przenoszeniu.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l" b="1" dirty="0"/>
              <a:t>Dysk SSD </a:t>
            </a:r>
            <a:r>
              <a:rPr lang="pl" dirty="0"/>
              <a:t>– szybkość </a:t>
            </a:r>
            <a:r>
              <a:rPr lang="pl-PL" dirty="0"/>
              <a:t>M.2 </a:t>
            </a:r>
            <a:r>
              <a:rPr lang="pl-PL" dirty="0" err="1"/>
              <a:t>PCIe</a:t>
            </a:r>
            <a:r>
              <a:rPr lang="pl-PL" dirty="0"/>
              <a:t> oraz pojemność 2TB sprawia ekstremalną wygodę w użytkowaniu oraz bardzo krótkie czasy ładowania programów.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l" b="1" dirty="0"/>
              <a:t>Ekran </a:t>
            </a:r>
            <a:r>
              <a:rPr lang="pl" dirty="0"/>
              <a:t>o rozdzielczości 4K, UHD z wysokim odwzorowaniem kolorów, matryca IPS.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l" b="1" dirty="0"/>
              <a:t>Bateria </a:t>
            </a:r>
            <a:r>
              <a:rPr lang="pl" dirty="0"/>
              <a:t>o dużej pojemności pozwalająca na kilkugodzinną pracę bez potrzeby ładowania.</a:t>
            </a:r>
            <a:endParaRPr dirty="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endParaRPr dirty="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76FFF68F-46CA-4B68-AC2D-E3F2210F9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89" y="2550225"/>
            <a:ext cx="3247444" cy="240475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>
            <a:spLocks noGrp="1"/>
          </p:cNvSpPr>
          <p:nvPr>
            <p:ph type="title"/>
          </p:nvPr>
        </p:nvSpPr>
        <p:spPr>
          <a:xfrm>
            <a:off x="213645" y="393106"/>
            <a:ext cx="3225580" cy="20937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algn="l"/>
            <a:r>
              <a:rPr lang="pl" dirty="0"/>
              <a:t>Karta graficzna</a:t>
            </a:r>
            <a:br>
              <a:rPr lang="pl" dirty="0"/>
            </a:br>
            <a:r>
              <a:rPr lang="pt-BR" i="1" dirty="0"/>
              <a:t>NVIDIA Quadro </a:t>
            </a:r>
            <a:br>
              <a:rPr lang="pl-PL" i="1" dirty="0"/>
            </a:br>
            <a:r>
              <a:rPr lang="pt-BR" i="1" dirty="0"/>
              <a:t>RTX 3000</a:t>
            </a:r>
            <a:br>
              <a:rPr lang="pt-BR" dirty="0"/>
            </a:br>
            <a:br>
              <a:rPr lang="pt-BR" b="0" i="0" dirty="0">
                <a:solidFill>
                  <a:srgbClr val="1A1A1A"/>
                </a:solidFill>
                <a:effectLst/>
                <a:latin typeface="Lato"/>
              </a:rPr>
            </a:br>
            <a:endParaRPr dirty="0"/>
          </a:p>
        </p:txBody>
      </p:sp>
      <p:sp>
        <p:nvSpPr>
          <p:cNvPr id="171" name="Google Shape;171;p29"/>
          <p:cNvSpPr txBox="1">
            <a:spLocks noGrp="1"/>
          </p:cNvSpPr>
          <p:nvPr>
            <p:ph type="body" idx="1"/>
          </p:nvPr>
        </p:nvSpPr>
        <p:spPr>
          <a:xfrm>
            <a:off x="311700" y="1803163"/>
            <a:ext cx="3127500" cy="31619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l" dirty="0"/>
              <a:t>Karta o pojemności </a:t>
            </a:r>
            <a:r>
              <a:rPr lang="pl-PL" b="1" dirty="0"/>
              <a:t>6 GB GDDR6</a:t>
            </a:r>
            <a:r>
              <a:rPr lang="pl-PL" dirty="0"/>
              <a:t> jest przeznaczona typowo dla grafików. 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l-PL" dirty="0"/>
              <a:t>Posiada w sobie </a:t>
            </a:r>
            <a:r>
              <a:rPr lang="pl-PL" b="1" dirty="0"/>
              <a:t>1920 „</a:t>
            </a:r>
            <a:r>
              <a:rPr lang="pl-PL" b="1" dirty="0" err="1"/>
              <a:t>shading</a:t>
            </a:r>
            <a:r>
              <a:rPr lang="pl-PL" b="1" dirty="0"/>
              <a:t> </a:t>
            </a:r>
            <a:r>
              <a:rPr lang="pl-PL" b="1" dirty="0" err="1"/>
              <a:t>units</a:t>
            </a:r>
            <a:r>
              <a:rPr lang="pl-PL" b="1" dirty="0"/>
              <a:t>”, </a:t>
            </a:r>
            <a:r>
              <a:rPr lang="pl-PL" dirty="0"/>
              <a:t>są to mikroprocesory pomagające przetworzyć różne aspekty obrazu.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l-PL" dirty="0"/>
              <a:t>Zawiera również </a:t>
            </a:r>
            <a:r>
              <a:rPr lang="pl-PL" b="1" dirty="0"/>
              <a:t>240 „tensor </a:t>
            </a:r>
            <a:r>
              <a:rPr lang="pl-PL" b="1" dirty="0" err="1"/>
              <a:t>cores</a:t>
            </a:r>
            <a:r>
              <a:rPr lang="pl-PL" b="1" dirty="0"/>
              <a:t>” </a:t>
            </a:r>
            <a:r>
              <a:rPr lang="pl-PL" dirty="0"/>
              <a:t>są to jednostki pomagające w algorytmach uczenia maszynowego, w grafice uczenie maszynowe używa się na przykład przy symulacji fal, dymu.</a:t>
            </a:r>
            <a:endParaRPr dirty="0"/>
          </a:p>
        </p:txBody>
      </p:sp>
      <p:pic>
        <p:nvPicPr>
          <p:cNvPr id="1030" name="Picture 6" descr="Front">
            <a:extLst>
              <a:ext uri="{FF2B5EF4-FFF2-40B4-BE49-F238E27FC236}">
                <a16:creationId xmlns:a16="http://schemas.microsoft.com/office/drawing/2014/main" id="{A801EB7D-ABA9-4D30-94D7-56121E1C9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975" y="273731"/>
            <a:ext cx="32385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PU Chip">
            <a:extLst>
              <a:ext uri="{FF2B5EF4-FFF2-40B4-BE49-F238E27FC236}">
                <a16:creationId xmlns:a16="http://schemas.microsoft.com/office/drawing/2014/main" id="{8AEB63A1-9EFA-44C6-91B1-A7C675885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300" y="2964769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dirty="0"/>
              <a:t>Procesor </a:t>
            </a:r>
            <a:r>
              <a:rPr lang="pl" i="1" dirty="0">
                <a:sym typeface="Arial"/>
              </a:rPr>
              <a:t>Intel Core i7-10850H</a:t>
            </a:r>
            <a:endParaRPr i="1" dirty="0"/>
          </a:p>
        </p:txBody>
      </p:sp>
      <p:sp>
        <p:nvSpPr>
          <p:cNvPr id="177" name="Google Shape;177;p30"/>
          <p:cNvSpPr txBox="1">
            <a:spLocks noGrp="1"/>
          </p:cNvSpPr>
          <p:nvPr>
            <p:ph type="body" idx="1"/>
          </p:nvPr>
        </p:nvSpPr>
        <p:spPr>
          <a:xfrm>
            <a:off x="311725" y="2168459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l-PL" dirty="0"/>
              <a:t>Posiada: </a:t>
            </a:r>
            <a:r>
              <a:rPr lang="pl-PL" b="1" dirty="0"/>
              <a:t>6 rdzeni, 12 wątków  </a:t>
            </a:r>
            <a:r>
              <a:rPr lang="pl-PL" dirty="0"/>
              <a:t>Taktowanie: </a:t>
            </a:r>
            <a:r>
              <a:rPr lang="pl-PL" b="1" dirty="0"/>
              <a:t>2,7GHz – 5,1GHz</a:t>
            </a:r>
            <a:r>
              <a:rPr lang="pl-PL" dirty="0"/>
              <a:t>. Jest to bardzo szybki procesor z wyższej półki.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l-PL" dirty="0"/>
              <a:t>Programy korzystające z </a:t>
            </a:r>
            <a:r>
              <a:rPr lang="pl-PL" b="1" dirty="0"/>
              <a:t>Intel AVX</a:t>
            </a:r>
            <a:r>
              <a:rPr lang="pl-PL" dirty="0"/>
              <a:t> (Advanced </a:t>
            </a:r>
            <a:r>
              <a:rPr lang="pl-PL" dirty="0" err="1"/>
              <a:t>Vector</a:t>
            </a:r>
            <a:r>
              <a:rPr lang="pl-PL" dirty="0"/>
              <a:t> Extensions) będą działały szybciej na tym procesorze. Pomoże to skrócić czas wykonywania skomplikowanych obliczeń. </a:t>
            </a:r>
          </a:p>
        </p:txBody>
      </p:sp>
      <p:pic>
        <p:nvPicPr>
          <p:cNvPr id="2050" name="Picture 2" descr="Intel BGA1440">
            <a:extLst>
              <a:ext uri="{FF2B5EF4-FFF2-40B4-BE49-F238E27FC236}">
                <a16:creationId xmlns:a16="http://schemas.microsoft.com/office/drawing/2014/main" id="{4E4782BD-73BF-4538-958F-F0D537113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258" y="1047750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dirty="0"/>
              <a:t>Pamięć RAM </a:t>
            </a:r>
            <a:br>
              <a:rPr lang="pl" dirty="0"/>
            </a:br>
            <a:r>
              <a:rPr lang="pl" dirty="0"/>
              <a:t>32 GB</a:t>
            </a:r>
            <a:endParaRPr dirty="0"/>
          </a:p>
        </p:txBody>
      </p:sp>
      <p:sp>
        <p:nvSpPr>
          <p:cNvPr id="183" name="Google Shape;183;p31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360188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l-PL" dirty="0"/>
              <a:t>Pamięć </a:t>
            </a:r>
            <a:r>
              <a:rPr lang="pl-PL" b="1" dirty="0"/>
              <a:t>RAM SO-DIMM DDR4, 2666MHz</a:t>
            </a:r>
            <a:br>
              <a:rPr lang="pl-PL" b="1" dirty="0"/>
            </a:br>
            <a:r>
              <a:rPr lang="pl-PL" dirty="0"/>
              <a:t>o pojemności </a:t>
            </a:r>
            <a:r>
              <a:rPr lang="pl-PL" b="1" dirty="0"/>
              <a:t>32G</a:t>
            </a:r>
            <a:r>
              <a:rPr lang="pl-PL" dirty="0"/>
              <a:t> w zupełności wystarczy nawet do najbardziej wymagających zadań grafika.</a:t>
            </a:r>
            <a:endParaRPr dirty="0"/>
          </a:p>
        </p:txBody>
      </p:sp>
      <p:pic>
        <p:nvPicPr>
          <p:cNvPr id="3074" name="Picture 2" descr="Crucial 32GB SO-DIMM DDR4 2666MHz (CT32G4SFD8266) - Pamięć RAM - Opinie i  ceny na Ceneo.pl">
            <a:extLst>
              <a:ext uri="{FF2B5EF4-FFF2-40B4-BE49-F238E27FC236}">
                <a16:creationId xmlns:a16="http://schemas.microsoft.com/office/drawing/2014/main" id="{53E93898-82CA-45C0-94B9-752309D19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302" y="1529720"/>
            <a:ext cx="3909306" cy="172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dirty="0"/>
              <a:t>Komputer dla gracza </a:t>
            </a:r>
            <a:endParaRPr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AA23226-0079-4C22-93CF-D9843EAA4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637" y="1464469"/>
            <a:ext cx="3557588" cy="3557588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32680BFF-C643-45ED-98DF-0AFFF564CE41}"/>
              </a:ext>
            </a:extLst>
          </p:cNvPr>
          <p:cNvSpPr txBox="1"/>
          <p:nvPr/>
        </p:nvSpPr>
        <p:spPr>
          <a:xfrm>
            <a:off x="0" y="2468341"/>
            <a:ext cx="378881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" sz="3200" b="1" dirty="0">
                <a:solidFill>
                  <a:schemeClr val="tx1"/>
                </a:solidFill>
                <a:latin typeface="Merriweather" panose="020B0604020202020204" charset="-18"/>
              </a:rPr>
              <a:t>Koszt zestawu :       </a:t>
            </a:r>
            <a:r>
              <a:rPr lang="pl-PL" sz="3200" b="1" dirty="0">
                <a:solidFill>
                  <a:schemeClr val="tx1"/>
                </a:solidFill>
                <a:latin typeface="Merriweather" panose="020B0604020202020204" charset="-18"/>
              </a:rPr>
              <a:t>11 000,00 zł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Dysk SSD M.2 </a:t>
            </a:r>
            <a:r>
              <a:rPr lang="pl-PL" dirty="0" err="1"/>
              <a:t>PCIe</a:t>
            </a:r>
            <a:endParaRPr dirty="0"/>
          </a:p>
        </p:txBody>
      </p:sp>
      <p:sp>
        <p:nvSpPr>
          <p:cNvPr id="189" name="Google Shape;189;p32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l-PL" b="1" dirty="0"/>
              <a:t>2x1000 GB SSD M.2 </a:t>
            </a:r>
            <a:r>
              <a:rPr lang="pl-PL" b="1" dirty="0" err="1"/>
              <a:t>PCIe</a:t>
            </a:r>
            <a:r>
              <a:rPr lang="pl-PL" b="1" dirty="0"/>
              <a:t> </a:t>
            </a:r>
            <a:r>
              <a:rPr lang="pl-PL" dirty="0"/>
              <a:t>zapewnia ogromną szybkość na poziomie </a:t>
            </a:r>
            <a:r>
              <a:rPr lang="pl-PL" b="1" dirty="0"/>
              <a:t>4GB/s</a:t>
            </a:r>
            <a:r>
              <a:rPr lang="pl-PL" dirty="0"/>
              <a:t>, jest znacznie lepsza od standardowych dysków SSD. W tym przypadku szybkość nie została osiągnięta kosztem pojemności i w tym laptopie mamy aż 2TB miejsca.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4100" name="Picture 4" descr="Dysk SSD Crucial M.2 PCIe Gen3 x4 NVMe P1 CT1000P1SSD8">
            <a:extLst>
              <a:ext uri="{FF2B5EF4-FFF2-40B4-BE49-F238E27FC236}">
                <a16:creationId xmlns:a16="http://schemas.microsoft.com/office/drawing/2014/main" id="{6CA89D80-D677-4ED8-BF2F-9BAF841A6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607" y="1786738"/>
            <a:ext cx="5298393" cy="135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dirty="0"/>
              <a:t>Ekran</a:t>
            </a:r>
            <a:endParaRPr dirty="0"/>
          </a:p>
        </p:txBody>
      </p:sp>
      <p:sp>
        <p:nvSpPr>
          <p:cNvPr id="201" name="Google Shape;201;p34"/>
          <p:cNvSpPr txBox="1">
            <a:spLocks noGrp="1"/>
          </p:cNvSpPr>
          <p:nvPr>
            <p:ph type="body" idx="1"/>
          </p:nvPr>
        </p:nvSpPr>
        <p:spPr>
          <a:xfrm>
            <a:off x="311725" y="1818082"/>
            <a:ext cx="3267294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l-PL" dirty="0"/>
              <a:t>Ekran jest o przekątnej 15,6 cala oraz </a:t>
            </a:r>
            <a:br>
              <a:rPr lang="pl-PL" dirty="0"/>
            </a:br>
            <a:r>
              <a:rPr lang="pl-PL" dirty="0"/>
              <a:t>rozdzielczości </a:t>
            </a:r>
            <a:r>
              <a:rPr lang="pl-PL" b="1" dirty="0"/>
              <a:t>3840 x 2160 (4K UHD).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l-PL" dirty="0"/>
              <a:t>Matryca została wykonana w technologii </a:t>
            </a:r>
            <a:r>
              <a:rPr lang="pl-PL" b="1" dirty="0"/>
              <a:t>IPS</a:t>
            </a:r>
            <a:r>
              <a:rPr lang="pl-PL" dirty="0"/>
              <a:t> która zapewnia doskonałe kąty widzenia oraz odwzorowania kolorów</a:t>
            </a:r>
            <a:br>
              <a:rPr lang="pl-PL" dirty="0"/>
            </a:br>
            <a:r>
              <a:rPr lang="pl-PL" dirty="0"/>
              <a:t>(w przypadku tego laptopa matryca pokrywa 100% barw Adobe RGB).</a:t>
            </a:r>
            <a:endParaRPr dirty="0"/>
          </a:p>
        </p:txBody>
      </p:sp>
      <p:pic>
        <p:nvPicPr>
          <p:cNvPr id="5122" name="Picture 2" descr="Wyświetlacz o rozdzielczości 4K UHD">
            <a:extLst>
              <a:ext uri="{FF2B5EF4-FFF2-40B4-BE49-F238E27FC236}">
                <a16:creationId xmlns:a16="http://schemas.microsoft.com/office/drawing/2014/main" id="{DB36EC54-8D4B-4689-998C-D12AADD76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576" y="1251959"/>
            <a:ext cx="4399303" cy="263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dirty="0"/>
              <a:t>Dziękujemy za uwagę! 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Najważniejsze cechy zestawu</a:t>
            </a:r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l" b="1" dirty="0"/>
              <a:t>Karta graficzna</a:t>
            </a:r>
            <a:r>
              <a:rPr lang="pl" dirty="0"/>
              <a:t> pozwalająca na rozgrywkę w wysokiej rozdzielczości oraz dużej ilości klatek na sekundę,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l" b="1" dirty="0"/>
              <a:t>Procesor</a:t>
            </a:r>
            <a:r>
              <a:rPr lang="pl" dirty="0"/>
              <a:t> sprawnie działający z wieloma aplikacjami w tle,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l" b="1" dirty="0"/>
              <a:t>Płyta główna</a:t>
            </a:r>
            <a:r>
              <a:rPr lang="pl" dirty="0"/>
              <a:t> kompatybilna z resztą podzespołów posiadająca wiele użytecznych portów,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l" b="1" dirty="0"/>
              <a:t>Pamięć RAM</a:t>
            </a:r>
            <a:r>
              <a:rPr lang="pl" dirty="0"/>
              <a:t> wystarczająco duża by uniknąć niepotrzebnych ponownych ładowań,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l" b="1" dirty="0"/>
              <a:t>Dysk SSD</a:t>
            </a:r>
            <a:r>
              <a:rPr lang="pl" dirty="0"/>
              <a:t>, którego wielkość pozwala na zainstalowanie wielu gier oraz przechowywanie materiałów wideo z rozgrywek,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l" b="1" dirty="0"/>
              <a:t>Zasilacz</a:t>
            </a:r>
            <a:r>
              <a:rPr lang="pl" dirty="0"/>
              <a:t> o odpowiedniej mocy bez problemu radzący sobie z zasilaniem całego komputera,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l" b="1" dirty="0"/>
              <a:t>Obudowa</a:t>
            </a:r>
            <a:r>
              <a:rPr lang="pl" dirty="0"/>
              <a:t> posiadająca wiele portów użytkowych oraz interesujący design.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dirty="0"/>
              <a:t>Karta graficzna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i="1" dirty="0"/>
              <a:t>Gigabyte GeForce RTX 2060 OC 6GB GDDR6</a:t>
            </a:r>
            <a:endParaRPr i="1" dirty="0"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b="1" dirty="0"/>
              <a:t>Technologia RTX </a:t>
            </a:r>
            <a:r>
              <a:rPr lang="pl" dirty="0"/>
              <a:t>- symuluje fizyczne zachowanie się światła, umożliwiając renderowanie w czasie rzeczywistym grafiki w wysokiej jakości.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l" b="1" dirty="0"/>
              <a:t>6GB Pamięci RAM GDDR6</a:t>
            </a:r>
            <a:r>
              <a:rPr lang="pl" dirty="0"/>
              <a:t> - wystarczająca na obecne potrzeby gier, wystarczy na kilka następnych lat.</a:t>
            </a:r>
            <a:endParaRPr dirty="0"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1324" y="454850"/>
            <a:ext cx="4678228" cy="42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dirty="0"/>
              <a:t>Procesor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i="1" dirty="0"/>
              <a:t>Intel Core i7-10700KF</a:t>
            </a:r>
            <a:endParaRPr i="1" dirty="0"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dirty="0"/>
              <a:t>Ten procesor oferuje najlepszy stosunek ceny do jakości. Zapewnia najwyższe klatki na sekundę w grach spośród procesorów Intel i7. Oferuje najszybszą kompresję spośród tej gamy procesorów. </a:t>
            </a:r>
            <a:endParaRPr dirty="0"/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l" dirty="0"/>
              <a:t>Poradzi sobie z wieloma programami na raz, streaming i renderowanie nie będzie problemem.</a:t>
            </a:r>
            <a:endParaRPr dirty="0"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2700" y="500925"/>
            <a:ext cx="5028900" cy="278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Płyta główna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i="1"/>
              <a:t>ASRock Z490 PRO4</a:t>
            </a:r>
            <a:endParaRPr i="1"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Ta płyta główna posiada wiele funkcjonalnych portów, na panelu tylnym znajduje się nawet </a:t>
            </a:r>
            <a:r>
              <a:rPr lang="pl" b="1"/>
              <a:t>USB typu C</a:t>
            </a:r>
            <a:r>
              <a:rPr lang="pl"/>
              <a:t>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l"/>
              <a:t>Płyta główna jest kompatybilna z zaprezentowanym wcześniej procesorem. Posiada 4 gniazda dla pamięci RAM. Umożliwia łączenie kart graficznych w celu zwiększenia wydajności.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1723" y="500924"/>
            <a:ext cx="4879876" cy="327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Pamięć RAM </a:t>
            </a:r>
            <a:r>
              <a:rPr lang="pl" i="1"/>
              <a:t>G.Skill Trident </a:t>
            </a:r>
            <a:br>
              <a:rPr lang="pl" i="1"/>
            </a:br>
            <a:r>
              <a:rPr lang="pl" i="1"/>
              <a:t>Z Neo 32GB </a:t>
            </a:r>
            <a:endParaRPr i="1"/>
          </a:p>
        </p:txBody>
      </p:sp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l"/>
              <a:t>Dwa moduły pamięci łącznie dające </a:t>
            </a:r>
            <a:r>
              <a:rPr lang="pl" b="1"/>
              <a:t>32GB</a:t>
            </a:r>
            <a:r>
              <a:rPr lang="pl"/>
              <a:t> będą wystarczające do obecnych standardów gamingu. Technologia </a:t>
            </a:r>
            <a:r>
              <a:rPr lang="pl" b="1"/>
              <a:t>DDR4</a:t>
            </a:r>
            <a:r>
              <a:rPr lang="pl"/>
              <a:t> oferuje bardzo szybki przesył danych. W razie potrzeby na płycie głównej znajdują się kolejne sloty umożliwiający dodanie większej ilości pamięci RAM w przyszłości.</a:t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1050" y="1095799"/>
            <a:ext cx="4919826" cy="2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Dysk SSD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i="1"/>
              <a:t>Samsung 980 PRO</a:t>
            </a:r>
            <a:endParaRPr i="1"/>
          </a:p>
        </p:txBody>
      </p:sp>
      <p:sp>
        <p:nvSpPr>
          <p:cNvPr id="110" name="Google Shape;110;p20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l"/>
              <a:t>W tej chwili najwydajniejszy dysk SSD </a:t>
            </a:r>
            <a:br>
              <a:rPr lang="pl"/>
            </a:br>
            <a:r>
              <a:rPr lang="pl"/>
              <a:t>w technologii </a:t>
            </a:r>
            <a:r>
              <a:rPr lang="pl" b="1"/>
              <a:t>PCIe 4.0 NVMe</a:t>
            </a:r>
            <a:r>
              <a:rPr lang="pl"/>
              <a:t>. </a:t>
            </a:r>
            <a:br>
              <a:rPr lang="pl"/>
            </a:br>
            <a:r>
              <a:rPr lang="pl"/>
              <a:t>Odczyt w badaniach laboratoryjnych tego dysku to aż</a:t>
            </a:r>
            <a:r>
              <a:rPr lang="pl" b="1"/>
              <a:t> 7000 MB/s</a:t>
            </a:r>
            <a:r>
              <a:rPr lang="pl"/>
              <a:t>, a jego zapis może osiągnąć nawet </a:t>
            </a:r>
            <a:r>
              <a:rPr lang="pl" b="1"/>
              <a:t>5000 MB/s</a:t>
            </a:r>
            <a:r>
              <a:rPr lang="pl"/>
              <a:t>. </a:t>
            </a:r>
            <a:br>
              <a:rPr lang="pl"/>
            </a:br>
            <a:r>
              <a:rPr lang="pl"/>
              <a:t>W porównaniu do klasycznego dysku SSD SATA, 980 PRO jest do </a:t>
            </a:r>
            <a:r>
              <a:rPr lang="pl" b="1"/>
              <a:t>13x szybszy</a:t>
            </a:r>
            <a:r>
              <a:rPr lang="pl"/>
              <a:t>.</a:t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5275" y="2002900"/>
            <a:ext cx="4102000" cy="11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Zasilacz </a:t>
            </a:r>
            <a:r>
              <a:rPr lang="pl" i="1"/>
              <a:t>SilentiumPC Supremo FM2 Gold 750W</a:t>
            </a:r>
            <a:endParaRPr sz="1500" i="1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1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l"/>
              <a:t>Zasilacz uznany certyfikatem</a:t>
            </a:r>
            <a:r>
              <a:rPr lang="pl" b="1"/>
              <a:t> 80 PLUS GOLD</a:t>
            </a:r>
            <a:r>
              <a:rPr lang="pl"/>
              <a:t>. Oferuje sprawność energetyczną na poziomie</a:t>
            </a:r>
            <a:r>
              <a:rPr lang="pl" b="1"/>
              <a:t> 92%</a:t>
            </a:r>
            <a:r>
              <a:rPr lang="pl"/>
              <a:t>. Zasilacz jest bardzo cichy do 70% obciążenia. Jeden z najlepszych w swojej kategorii.</a:t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7550" y="786650"/>
            <a:ext cx="3691199" cy="369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1074</Words>
  <Application>Microsoft Office PowerPoint</Application>
  <PresentationFormat>Pokaz na ekranie (16:9)</PresentationFormat>
  <Paragraphs>84</Paragraphs>
  <Slides>22</Slides>
  <Notes>22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22</vt:i4>
      </vt:variant>
    </vt:vector>
  </HeadingPairs>
  <TitlesOfParts>
    <vt:vector size="27" baseType="lpstr">
      <vt:lpstr>Lato</vt:lpstr>
      <vt:lpstr>Roboto</vt:lpstr>
      <vt:lpstr>Merriweather</vt:lpstr>
      <vt:lpstr>Arial</vt:lpstr>
      <vt:lpstr>Paradigm</vt:lpstr>
      <vt:lpstr>Komputer dla gracza oraz do prac graficznych</vt:lpstr>
      <vt:lpstr>Komputer dla gracza </vt:lpstr>
      <vt:lpstr>Najważniejsze cechy zestawu</vt:lpstr>
      <vt:lpstr>Karta graficzna Gigabyte GeForce RTX 2060 OC 6GB GDDR6</vt:lpstr>
      <vt:lpstr>Procesor  Intel Core i7-10700KF</vt:lpstr>
      <vt:lpstr>Płyta główna ASRock Z490 PRO4</vt:lpstr>
      <vt:lpstr>Pamięć RAM G.Skill Trident  Z Neo 32GB </vt:lpstr>
      <vt:lpstr>Dysk SSD Samsung 980 PRO</vt:lpstr>
      <vt:lpstr>Zasilacz SilentiumPC Supremo FM2 Gold 750W</vt:lpstr>
      <vt:lpstr>Obudowa SilentiumPC Signum SG7</vt:lpstr>
      <vt:lpstr>Monitor Acer Nitro</vt:lpstr>
      <vt:lpstr>Mysz i klawiatura</vt:lpstr>
      <vt:lpstr>Słuchawki SteelSeries Arctis 7</vt:lpstr>
      <vt:lpstr>Zestawienie cen</vt:lpstr>
      <vt:lpstr>Laptop do prac graficznych </vt:lpstr>
      <vt:lpstr>Najważniejsze cechy laptopa :  Acer ConceptD 7 (dokładny model : CN715-72 || NX.C60EP.001 )</vt:lpstr>
      <vt:lpstr>Karta graficzna NVIDIA Quadro  RTX 3000  </vt:lpstr>
      <vt:lpstr>Procesor Intel Core i7-10850H</vt:lpstr>
      <vt:lpstr>Pamięć RAM  32 GB</vt:lpstr>
      <vt:lpstr>Dysk SSD M.2 PCIe</vt:lpstr>
      <vt:lpstr>Ekran</vt:lpstr>
      <vt:lpstr>Dziękujemy za uwagę!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Komputer dla gracza oraz do prac graficznych</dc:title>
  <dc:creator>alan alan</dc:creator>
  <cp:lastModifiedBy>Radosław Terelak (radoter100)</cp:lastModifiedBy>
  <cp:revision>18</cp:revision>
  <dcterms:modified xsi:type="dcterms:W3CDTF">2021-05-17T10:24:09Z</dcterms:modified>
</cp:coreProperties>
</file>